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7" r:id="rId1"/>
  </p:sldMasterIdLst>
  <p:notesMasterIdLst>
    <p:notesMasterId r:id="rId21"/>
  </p:notesMasterIdLst>
  <p:sldIdLst>
    <p:sldId id="256" r:id="rId2"/>
    <p:sldId id="261" r:id="rId3"/>
    <p:sldId id="316" r:id="rId4"/>
    <p:sldId id="307" r:id="rId5"/>
    <p:sldId id="311" r:id="rId6"/>
    <p:sldId id="312" r:id="rId7"/>
    <p:sldId id="322" r:id="rId8"/>
    <p:sldId id="313" r:id="rId9"/>
    <p:sldId id="314" r:id="rId10"/>
    <p:sldId id="315" r:id="rId11"/>
    <p:sldId id="321" r:id="rId12"/>
    <p:sldId id="323" r:id="rId13"/>
    <p:sldId id="324" r:id="rId14"/>
    <p:sldId id="317" r:id="rId15"/>
    <p:sldId id="318" r:id="rId16"/>
    <p:sldId id="319" r:id="rId17"/>
    <p:sldId id="320" r:id="rId18"/>
    <p:sldId id="280" r:id="rId19"/>
    <p:sldId id="281" r:id="rId20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22"/>
      <p:bold r:id="rId23"/>
      <p:italic r:id="rId24"/>
      <p:boldItalic r:id="rId25"/>
    </p:embeddedFont>
    <p:embeddedFont>
      <p:font typeface="Muli" pitchFamily="2" charset="77"/>
      <p:regular r:id="rId26"/>
      <p:bold r:id="rId27"/>
      <p:italic r:id="rId28"/>
      <p:boldItalic r:id="rId29"/>
    </p:embeddedFont>
    <p:embeddedFont>
      <p:font typeface="Nixie One" panose="02000503080000020004" pitchFamily="2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iego Maeoka" initials="DM" lastIdx="1" clrIdx="0">
    <p:extLst>
      <p:ext uri="{19B8F6BF-5375-455C-9EA6-DF929625EA0E}">
        <p15:presenceInfo xmlns:p15="http://schemas.microsoft.com/office/powerpoint/2012/main" userId="Diego Maeok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B8C6C1-08A5-45D5-AB1F-4394B18F5ADE}">
  <a:tblStyle styleId="{8CB8C6C1-08A5-45D5-AB1F-4394B18F5A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94671"/>
  </p:normalViewPr>
  <p:slideViewPr>
    <p:cSldViewPr snapToGrid="0">
      <p:cViewPr varScale="1">
        <p:scale>
          <a:sx n="139" d="100"/>
          <a:sy n="139" d="100"/>
        </p:scale>
        <p:origin x="7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35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049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75533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4073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38797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50425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44719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91733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30481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Shape 5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12369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8453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6328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849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9057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2565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1310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Shape 10"/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Shape 16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7" name="Shape 1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Shape 19"/>
          <p:cNvSpPr/>
          <p:nvPr/>
        </p:nvSpPr>
        <p:spPr>
          <a:xfrm>
            <a:off x="3253021" y="113273"/>
            <a:ext cx="225085" cy="38996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Shape 20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1" name="Shape 2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Shape 29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0" name="Shape 3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Shape 34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0" name="Shape 40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Shape 46"/>
          <p:cNvSpPr/>
          <p:nvPr/>
        </p:nvSpPr>
        <p:spPr>
          <a:xfrm>
            <a:off x="3429208" y="3904791"/>
            <a:ext cx="377839" cy="343685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Shape 129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2" name="Shape 132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Shape 139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1" name="Shape 141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Shape 143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" name="Shape 14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6" name="Shape 14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" name="Shape 152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" name="Shape 153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4" name="Shape 15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Shape 162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3" name="Shape 16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/>
        </p:nvSpPr>
        <p:spPr>
          <a:xfrm rot="10800000" flipH="1">
            <a:off x="8218352" y="4121459"/>
            <a:ext cx="685200" cy="593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6" name="Shape 316"/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7" name="Shape 317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Shape 318"/>
          <p:cNvSpPr/>
          <p:nvPr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Shape 319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Shape 320"/>
          <p:cNvSpPr/>
          <p:nvPr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Shape 321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Shape 322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Shape 323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Shape 324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6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ctrTitle"/>
          </p:nvPr>
        </p:nvSpPr>
        <p:spPr>
          <a:xfrm>
            <a:off x="136634" y="1807779"/>
            <a:ext cx="8870732" cy="17447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 err="1"/>
              <a:t>Introdução</a:t>
            </a:r>
            <a:r>
              <a:rPr lang="en" sz="4000" b="1" dirty="0"/>
              <a:t> </a:t>
            </a:r>
            <a:r>
              <a:rPr lang="en" sz="4000" b="1" dirty="0" err="1"/>
              <a:t>à</a:t>
            </a:r>
            <a:r>
              <a:rPr lang="en" sz="4000" b="1" dirty="0"/>
              <a:t> </a:t>
            </a:r>
            <a:r>
              <a:rPr lang="en" sz="4000" b="1" dirty="0" err="1"/>
              <a:t>Engenharia</a:t>
            </a:r>
            <a:r>
              <a:rPr lang="en" sz="4000" b="1" dirty="0"/>
              <a:t> </a:t>
            </a:r>
            <a:r>
              <a:rPr lang="en" sz="4000" b="1" dirty="0" err="1"/>
              <a:t>Reversa</a:t>
            </a:r>
            <a:br>
              <a:rPr lang="en" sz="4000" dirty="0"/>
            </a:br>
            <a:r>
              <a:rPr lang="en" sz="4000" dirty="0"/>
              <a:t>Prof. Diego K. Maeoka</a:t>
            </a:r>
            <a:endParaRPr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DiE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2000" b="1" dirty="0"/>
              <a:t>Detector de Packer;</a:t>
            </a:r>
          </a:p>
          <a:p>
            <a:pPr algn="just"/>
            <a:r>
              <a:rPr lang="en-US" sz="2000" b="1" dirty="0"/>
              <a:t>https://</a:t>
            </a:r>
            <a:r>
              <a:rPr lang="en-US" sz="2000" b="1" dirty="0" err="1"/>
              <a:t>ntinfo.biz</a:t>
            </a:r>
            <a:r>
              <a:rPr lang="en-US" sz="2000" b="1" dirty="0"/>
              <a:t>/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3420679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FTK Imager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2000" b="1" dirty="0"/>
              <a:t>Framework para </a:t>
            </a:r>
            <a:r>
              <a:rPr lang="en-US" sz="2000" b="1" dirty="0" err="1"/>
              <a:t>computação</a:t>
            </a:r>
            <a:r>
              <a:rPr lang="en-US" sz="2000" b="1" dirty="0"/>
              <a:t> </a:t>
            </a:r>
            <a:r>
              <a:rPr lang="en-US" sz="2000" b="1" dirty="0" err="1"/>
              <a:t>forense</a:t>
            </a:r>
            <a:r>
              <a:rPr lang="en-US" sz="2000" b="1" dirty="0"/>
              <a:t>;</a:t>
            </a:r>
          </a:p>
          <a:p>
            <a:pPr algn="just"/>
            <a:r>
              <a:rPr lang="en-US" sz="2000" b="1" dirty="0" err="1"/>
              <a:t>Permite</a:t>
            </a:r>
            <a:r>
              <a:rPr lang="en-US" sz="2000" b="1" dirty="0"/>
              <a:t> DUMP da </a:t>
            </a:r>
            <a:r>
              <a:rPr lang="en-US" sz="2000" b="1" dirty="0" err="1"/>
              <a:t>memória</a:t>
            </a:r>
            <a:r>
              <a:rPr lang="en-US" sz="2000" b="1" dirty="0"/>
              <a:t> RAM;</a:t>
            </a:r>
          </a:p>
          <a:p>
            <a:pPr algn="just"/>
            <a:r>
              <a:rPr lang="en-US" sz="2000" b="1" dirty="0"/>
              <a:t>https://</a:t>
            </a:r>
            <a:r>
              <a:rPr lang="en-US" sz="2000" b="1" dirty="0" err="1"/>
              <a:t>accessdata.com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1917426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API Monitor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2000" b="1" dirty="0" err="1"/>
              <a:t>Monitora</a:t>
            </a:r>
            <a:r>
              <a:rPr lang="en-US" sz="2000" b="1" dirty="0"/>
              <a:t> </a:t>
            </a:r>
            <a:r>
              <a:rPr lang="en-US" sz="2000" b="1" dirty="0" err="1"/>
              <a:t>chamadas</a:t>
            </a:r>
            <a:r>
              <a:rPr lang="en-US" sz="2000" b="1" dirty="0"/>
              <a:t> de </a:t>
            </a:r>
            <a:r>
              <a:rPr lang="en-US" sz="2000" b="1" dirty="0" err="1"/>
              <a:t>funções</a:t>
            </a:r>
            <a:r>
              <a:rPr lang="en-US" sz="2000" b="1" dirty="0"/>
              <a:t> de APIs </a:t>
            </a:r>
            <a:r>
              <a:rPr lang="en-US" sz="2000" b="1" dirty="0" err="1"/>
              <a:t>ou</a:t>
            </a:r>
            <a:r>
              <a:rPr lang="en-US" sz="2000" b="1" dirty="0"/>
              <a:t> DLLs</a:t>
            </a:r>
          </a:p>
          <a:p>
            <a:pPr algn="just"/>
            <a:r>
              <a:rPr lang="en-US" sz="2000" b="1" dirty="0"/>
              <a:t>http://</a:t>
            </a:r>
            <a:r>
              <a:rPr lang="en-US" sz="2000" b="1" dirty="0" err="1"/>
              <a:t>www.rohitab.com</a:t>
            </a:r>
            <a:r>
              <a:rPr lang="en-US" sz="2000" b="1" dirty="0"/>
              <a:t>/</a:t>
            </a:r>
            <a:r>
              <a:rPr lang="en-US" sz="2000" b="1" dirty="0" err="1"/>
              <a:t>apimonitor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1773346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RegShot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pt-BR" sz="2000" b="1" dirty="0"/>
              <a:t>Cria uma imagem de propriedades específicas do sistema e compara com o estado pós infecção;</a:t>
            </a:r>
          </a:p>
          <a:p>
            <a:pPr algn="just"/>
            <a:r>
              <a:rPr lang="pt-BR" sz="2000" b="1" dirty="0" err="1"/>
              <a:t>https</a:t>
            </a:r>
            <a:r>
              <a:rPr lang="pt-BR" sz="2000" b="1" dirty="0"/>
              <a:t>://</a:t>
            </a:r>
            <a:r>
              <a:rPr lang="pt-BR" sz="2000" b="1" dirty="0" err="1"/>
              <a:t>sourceforge.net</a:t>
            </a:r>
            <a:r>
              <a:rPr lang="pt-BR" sz="2000" b="1" dirty="0"/>
              <a:t>/</a:t>
            </a:r>
            <a:r>
              <a:rPr lang="pt-BR" sz="2000" b="1" dirty="0" err="1"/>
              <a:t>projects</a:t>
            </a:r>
            <a:r>
              <a:rPr lang="pt-BR" sz="2000" b="1" dirty="0"/>
              <a:t>/</a:t>
            </a:r>
            <a:r>
              <a:rPr lang="pt-BR" sz="2000" b="1" dirty="0" err="1"/>
              <a:t>regshot</a:t>
            </a:r>
            <a:r>
              <a:rPr lang="pt-BR" sz="2000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810235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Sandbox</a:t>
            </a:r>
            <a:endParaRPr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21E168-55D8-7340-A420-8EEAB71B16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73" t="5328" r="7272" b="2331"/>
          <a:stretch/>
        </p:blipFill>
        <p:spPr>
          <a:xfrm>
            <a:off x="2646623" y="1105988"/>
            <a:ext cx="3850753" cy="3178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560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Sandbox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2000" b="1" dirty="0" err="1"/>
              <a:t>Mecanismo</a:t>
            </a:r>
            <a:r>
              <a:rPr lang="en-US" sz="2000" b="1" dirty="0"/>
              <a:t> de </a:t>
            </a:r>
            <a:r>
              <a:rPr lang="en-US" sz="2000" b="1" dirty="0" err="1"/>
              <a:t>segurança</a:t>
            </a:r>
            <a:r>
              <a:rPr lang="en-US" sz="2000" b="1" dirty="0"/>
              <a:t> para </a:t>
            </a:r>
            <a:r>
              <a:rPr lang="en-US" sz="2000" b="1" dirty="0" err="1"/>
              <a:t>separar</a:t>
            </a:r>
            <a:r>
              <a:rPr lang="en-US" sz="2000" b="1" dirty="0"/>
              <a:t> </a:t>
            </a:r>
            <a:r>
              <a:rPr lang="en-US" sz="2000" b="1" dirty="0" err="1"/>
              <a:t>os</a:t>
            </a:r>
            <a:r>
              <a:rPr lang="en-US" sz="2000" b="1" dirty="0"/>
              <a:t> </a:t>
            </a:r>
            <a:r>
              <a:rPr lang="en-US" sz="2000" b="1" dirty="0" err="1"/>
              <a:t>programas</a:t>
            </a:r>
            <a:r>
              <a:rPr lang="en-US" sz="2000" b="1" dirty="0"/>
              <a:t> </a:t>
            </a:r>
            <a:r>
              <a:rPr lang="en-US" sz="2000" b="1" dirty="0" err="1"/>
              <a:t>em</a:t>
            </a:r>
            <a:r>
              <a:rPr lang="en-US" sz="2000" b="1" dirty="0"/>
              <a:t> </a:t>
            </a:r>
            <a:r>
              <a:rPr lang="en-US" sz="2000" b="1" dirty="0" err="1"/>
              <a:t>execução</a:t>
            </a:r>
            <a:r>
              <a:rPr lang="en-US" sz="2000" b="1" dirty="0"/>
              <a:t>;</a:t>
            </a:r>
          </a:p>
          <a:p>
            <a:pPr algn="just"/>
            <a:r>
              <a:rPr lang="en-US" sz="2000" b="1" dirty="0" err="1"/>
              <a:t>Geralmente</a:t>
            </a:r>
            <a:r>
              <a:rPr lang="en-US" sz="2000" b="1" dirty="0"/>
              <a:t> com </a:t>
            </a:r>
            <a:r>
              <a:rPr lang="en-US" sz="2000" b="1" dirty="0" err="1"/>
              <a:t>objetivo</a:t>
            </a:r>
            <a:r>
              <a:rPr lang="en-US" sz="2000" b="1" dirty="0"/>
              <a:t> de </a:t>
            </a:r>
            <a:r>
              <a:rPr lang="en-US" sz="2000" b="1" dirty="0" err="1"/>
              <a:t>identificar</a:t>
            </a:r>
            <a:r>
              <a:rPr lang="en-US" sz="2000" b="1" dirty="0"/>
              <a:t> </a:t>
            </a:r>
            <a:r>
              <a:rPr lang="en-US" sz="2000" b="1" dirty="0" err="1"/>
              <a:t>falhas</a:t>
            </a:r>
            <a:r>
              <a:rPr lang="en-US" sz="2000" b="1" dirty="0"/>
              <a:t> </a:t>
            </a:r>
            <a:r>
              <a:rPr lang="en-US" sz="2000" b="1" dirty="0" err="1"/>
              <a:t>ou</a:t>
            </a:r>
            <a:r>
              <a:rPr lang="en-US" sz="2000" b="1" dirty="0"/>
              <a:t> </a:t>
            </a:r>
            <a:r>
              <a:rPr lang="en-US" sz="2000" b="1" dirty="0" err="1"/>
              <a:t>vulnerabilidades</a:t>
            </a:r>
            <a:r>
              <a:rPr lang="en-US" sz="2000" b="1" dirty="0"/>
              <a:t> do software;</a:t>
            </a:r>
          </a:p>
          <a:p>
            <a:pPr algn="just"/>
            <a:r>
              <a:rPr lang="en-US" sz="2000" b="1" dirty="0" err="1"/>
              <a:t>Freqüentemente</a:t>
            </a:r>
            <a:r>
              <a:rPr lang="en-US" sz="2000" b="1" dirty="0"/>
              <a:t> </a:t>
            </a:r>
            <a:r>
              <a:rPr lang="en-US" sz="2000" b="1" dirty="0" err="1"/>
              <a:t>usado</a:t>
            </a:r>
            <a:r>
              <a:rPr lang="en-US" sz="2000" b="1" dirty="0"/>
              <a:t> para </a:t>
            </a:r>
            <a:r>
              <a:rPr lang="en-US" sz="2000" b="1" dirty="0" err="1"/>
              <a:t>executar</a:t>
            </a:r>
            <a:r>
              <a:rPr lang="en-US" sz="2000" b="1" dirty="0"/>
              <a:t> </a:t>
            </a:r>
            <a:r>
              <a:rPr lang="en-US" sz="2000" b="1" dirty="0" err="1"/>
              <a:t>programas</a:t>
            </a:r>
            <a:r>
              <a:rPr lang="en-US" sz="2000" b="1" dirty="0"/>
              <a:t> </a:t>
            </a:r>
            <a:r>
              <a:rPr lang="en-US" sz="2000" b="1" dirty="0" err="1"/>
              <a:t>ou</a:t>
            </a:r>
            <a:r>
              <a:rPr lang="en-US" sz="2000" b="1" dirty="0"/>
              <a:t> </a:t>
            </a:r>
            <a:r>
              <a:rPr lang="en-US" sz="2000" b="1" dirty="0" err="1"/>
              <a:t>códigos</a:t>
            </a:r>
            <a:r>
              <a:rPr lang="en-US" sz="2000" b="1" dirty="0"/>
              <a:t> </a:t>
            </a:r>
            <a:r>
              <a:rPr lang="en-US" sz="2000" b="1" dirty="0" err="1"/>
              <a:t>não</a:t>
            </a:r>
            <a:r>
              <a:rPr lang="en-US" sz="2000" b="1" dirty="0"/>
              <a:t> </a:t>
            </a:r>
            <a:r>
              <a:rPr lang="en-US" sz="2000" b="1" dirty="0" err="1"/>
              <a:t>testados</a:t>
            </a:r>
            <a:r>
              <a:rPr lang="en-US" sz="2000" b="1" dirty="0"/>
              <a:t> </a:t>
            </a:r>
            <a:r>
              <a:rPr lang="en-US" sz="2000" b="1" dirty="0" err="1"/>
              <a:t>ou</a:t>
            </a:r>
            <a:r>
              <a:rPr lang="en-US" sz="2000" b="1" dirty="0"/>
              <a:t> </a:t>
            </a:r>
            <a:r>
              <a:rPr lang="en-US" sz="2000" b="1" dirty="0" err="1"/>
              <a:t>não</a:t>
            </a:r>
            <a:r>
              <a:rPr lang="en-US" sz="2000" b="1" dirty="0"/>
              <a:t> </a:t>
            </a:r>
            <a:r>
              <a:rPr lang="en-US" sz="2000" b="1" dirty="0" err="1"/>
              <a:t>confiáveis</a:t>
            </a:r>
            <a:r>
              <a:rPr lang="en-US" sz="2000" b="1" dirty="0"/>
              <a:t>;</a:t>
            </a:r>
          </a:p>
          <a:p>
            <a:pPr algn="just"/>
            <a:r>
              <a:rPr lang="en-US" sz="2000" b="1" dirty="0" err="1"/>
              <a:t>Fornece</a:t>
            </a:r>
            <a:r>
              <a:rPr lang="en-US" sz="2000" b="1" dirty="0"/>
              <a:t> um conjunto de </a:t>
            </a:r>
            <a:r>
              <a:rPr lang="en-US" sz="2000" b="1" dirty="0" err="1"/>
              <a:t>recursos</a:t>
            </a:r>
            <a:r>
              <a:rPr lang="en-US" sz="2000" b="1" dirty="0"/>
              <a:t> </a:t>
            </a:r>
            <a:r>
              <a:rPr lang="en-US" sz="2000" b="1" dirty="0" err="1"/>
              <a:t>rigidamente</a:t>
            </a:r>
            <a:r>
              <a:rPr lang="en-US" sz="2000" b="1" dirty="0"/>
              <a:t> </a:t>
            </a:r>
            <a:r>
              <a:rPr lang="en-US" sz="2000" b="1" dirty="0" err="1"/>
              <a:t>controlado</a:t>
            </a:r>
            <a:r>
              <a:rPr lang="en-US" sz="2000" b="1" dirty="0"/>
              <a:t> para </a:t>
            </a:r>
            <a:r>
              <a:rPr lang="en-US" sz="2000" b="1" dirty="0" err="1"/>
              <a:t>execução</a:t>
            </a:r>
            <a:r>
              <a:rPr lang="en-US" sz="2000" b="1" dirty="0"/>
              <a:t> dos </a:t>
            </a:r>
            <a:r>
              <a:rPr lang="en-US" sz="2000" b="1" dirty="0" err="1"/>
              <a:t>programas</a:t>
            </a:r>
            <a:r>
              <a:rPr lang="en-US" sz="2000" b="1" dirty="0"/>
              <a:t>;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581889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v</a:t>
            </a:r>
            <a:r>
              <a:rPr lang="en" b="1" dirty="0" err="1"/>
              <a:t>irustotal.com</a:t>
            </a:r>
            <a:endParaRPr b="1" dirty="0"/>
          </a:p>
        </p:txBody>
      </p:sp>
      <p:pic>
        <p:nvPicPr>
          <p:cNvPr id="5" name="Picture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2E180FDA-84C2-6B44-8117-19997B60DC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2" r="7960"/>
          <a:stretch/>
        </p:blipFill>
        <p:spPr>
          <a:xfrm>
            <a:off x="2425259" y="909452"/>
            <a:ext cx="4293481" cy="3680460"/>
          </a:xfrm>
          <a:prstGeom prst="rect">
            <a:avLst/>
          </a:prstGeom>
        </p:spPr>
      </p:pic>
      <p:pic>
        <p:nvPicPr>
          <p:cNvPr id="7" name="Picture 6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41AA9F12-1934-A84F-9AD3-3F39DF82B3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05" r="6160" b="2137"/>
          <a:stretch/>
        </p:blipFill>
        <p:spPr>
          <a:xfrm>
            <a:off x="2220685" y="909452"/>
            <a:ext cx="4702628" cy="370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623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Cuckoo Sandbox</a:t>
            </a:r>
            <a:endParaRPr b="1" dirty="0"/>
          </a:p>
        </p:txBody>
      </p:sp>
      <p:sp>
        <p:nvSpPr>
          <p:cNvPr id="6" name="Shape 362">
            <a:extLst>
              <a:ext uri="{FF2B5EF4-FFF2-40B4-BE49-F238E27FC236}">
                <a16:creationId xmlns:a16="http://schemas.microsoft.com/office/drawing/2014/main" id="{B9931A26-8C5D-4C42-A7DB-4792DBADF4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2000" b="1" dirty="0"/>
              <a:t>https://</a:t>
            </a:r>
            <a:r>
              <a:rPr lang="en-US" sz="2000" b="1" dirty="0" err="1"/>
              <a:t>cuckoosandbox.org</a:t>
            </a:r>
            <a:r>
              <a:rPr lang="en-US" sz="2000" b="1" dirty="0"/>
              <a:t>/</a:t>
            </a:r>
            <a:endParaRPr lang="pt-BR" sz="2000" b="1" dirty="0"/>
          </a:p>
        </p:txBody>
      </p:sp>
      <p:pic>
        <p:nvPicPr>
          <p:cNvPr id="3" name="Picture 2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38D59C16-FD0C-C646-A1B2-E8FDD5E91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4558" y="1426561"/>
            <a:ext cx="4687959" cy="330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521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hape 542"/>
          <p:cNvSpPr/>
          <p:nvPr/>
        </p:nvSpPr>
        <p:spPr>
          <a:xfrm rot="-5400000">
            <a:off x="1249589" y="653355"/>
            <a:ext cx="1027954" cy="111844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3" name="Shape 543"/>
          <p:cNvSpPr txBox="1">
            <a:spLocks noGrp="1"/>
          </p:cNvSpPr>
          <p:nvPr>
            <p:ph type="ctrTitle" idx="4294967295"/>
          </p:nvPr>
        </p:nvSpPr>
        <p:spPr>
          <a:xfrm>
            <a:off x="2579543" y="52778"/>
            <a:ext cx="456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/>
              <a:t>Obrigado!</a:t>
            </a:r>
            <a:endParaRPr sz="4800" b="1" dirty="0"/>
          </a:p>
        </p:txBody>
      </p:sp>
      <p:sp>
        <p:nvSpPr>
          <p:cNvPr id="544" name="Shape 544"/>
          <p:cNvSpPr txBox="1">
            <a:spLocks noGrp="1"/>
          </p:cNvSpPr>
          <p:nvPr>
            <p:ph type="body" idx="4294967295"/>
          </p:nvPr>
        </p:nvSpPr>
        <p:spPr>
          <a:xfrm>
            <a:off x="2579543" y="1212578"/>
            <a:ext cx="5565973" cy="37377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/>
              <a:t>Onde você pode me encontrar:</a:t>
            </a:r>
            <a:endParaRPr b="1" dirty="0"/>
          </a:p>
          <a:p>
            <a: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</a:pPr>
            <a:r>
              <a:rPr lang="en-US" b="1" dirty="0" err="1"/>
              <a:t>diegomaeoka@linuxmail.org</a:t>
            </a:r>
            <a:endParaRPr b="1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◇"/>
            </a:pPr>
            <a:r>
              <a:rPr lang="en-US" b="1" dirty="0"/>
              <a:t>f</a:t>
            </a:r>
            <a:r>
              <a:rPr lang="en" b="1" dirty="0" err="1"/>
              <a:t>acebook.com</a:t>
            </a:r>
            <a:r>
              <a:rPr lang="en" b="1" dirty="0"/>
              <a:t>/</a:t>
            </a:r>
            <a:r>
              <a:rPr lang="en" b="1" dirty="0" err="1"/>
              <a:t>diego.k.maeoka</a:t>
            </a:r>
            <a:endParaRPr b="1" dirty="0"/>
          </a:p>
        </p:txBody>
      </p:sp>
      <p:sp>
        <p:nvSpPr>
          <p:cNvPr id="545" name="Shape 545"/>
          <p:cNvSpPr/>
          <p:nvPr/>
        </p:nvSpPr>
        <p:spPr>
          <a:xfrm>
            <a:off x="1461094" y="907330"/>
            <a:ext cx="604943" cy="610497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 txBox="1">
            <a:spLocks noGrp="1"/>
          </p:cNvSpPr>
          <p:nvPr>
            <p:ph type="title"/>
          </p:nvPr>
        </p:nvSpPr>
        <p:spPr>
          <a:xfrm>
            <a:off x="2005969" y="726607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Referências</a:t>
            </a:r>
            <a:endParaRPr b="1" dirty="0"/>
          </a:p>
        </p:txBody>
      </p:sp>
      <p:sp>
        <p:nvSpPr>
          <p:cNvPr id="551" name="Shape 551"/>
          <p:cNvSpPr txBox="1">
            <a:spLocks noGrp="1"/>
          </p:cNvSpPr>
          <p:nvPr>
            <p:ph type="body" idx="1"/>
          </p:nvPr>
        </p:nvSpPr>
        <p:spPr>
          <a:xfrm>
            <a:off x="2005969" y="1371907"/>
            <a:ext cx="5277700" cy="3473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100" b="1" dirty="0" err="1"/>
              <a:t>Montando</a:t>
            </a:r>
            <a:r>
              <a:rPr lang="en-US" sz="1100" b="1" dirty="0"/>
              <a:t> </a:t>
            </a:r>
            <a:r>
              <a:rPr lang="en-US" sz="1100" b="1" dirty="0" err="1"/>
              <a:t>sua</a:t>
            </a:r>
            <a:r>
              <a:rPr lang="en-US" sz="1100" b="1" dirty="0"/>
              <a:t> </a:t>
            </a:r>
            <a:r>
              <a:rPr lang="en-US" sz="1100" b="1" dirty="0" err="1"/>
              <a:t>máquina</a:t>
            </a:r>
            <a:r>
              <a:rPr lang="en-US" sz="1100" b="1" dirty="0"/>
              <a:t> virtual para </a:t>
            </a:r>
            <a:r>
              <a:rPr lang="en-US" sz="1100" b="1" dirty="0" err="1"/>
              <a:t>engenharia</a:t>
            </a:r>
            <a:r>
              <a:rPr lang="en-US" sz="1100" b="1" dirty="0"/>
              <a:t> </a:t>
            </a:r>
            <a:r>
              <a:rPr lang="en-US" sz="1100" b="1" dirty="0" err="1"/>
              <a:t>reversa</a:t>
            </a:r>
            <a:r>
              <a:rPr lang="en-US" sz="1100" b="1" dirty="0"/>
              <a:t> </a:t>
            </a:r>
            <a:r>
              <a:rPr lang="en-US" sz="1100" b="1" dirty="0" err="1"/>
              <a:t>em</a:t>
            </a:r>
            <a:r>
              <a:rPr lang="en-US" sz="1100" b="1" dirty="0"/>
              <a:t> macOS.</a:t>
            </a:r>
          </a:p>
          <a:p>
            <a:pPr lvl="1"/>
            <a:r>
              <a:rPr lang="pt-BR" sz="1100" b="1" dirty="0" err="1"/>
              <a:t>https</a:t>
            </a:r>
            <a:r>
              <a:rPr lang="pt-BR" sz="1100" b="1" dirty="0"/>
              <a:t>://</a:t>
            </a:r>
            <a:r>
              <a:rPr lang="pt-BR" sz="1100" b="1" dirty="0" err="1"/>
              <a:t>www.mentebinaria.com.br</a:t>
            </a:r>
            <a:r>
              <a:rPr lang="pt-BR" sz="1100" b="1" dirty="0"/>
              <a:t>/artigos/montando-sua-m%C3%A1quina-virtual-para-engenharia-reversa-em-macos-r35/</a:t>
            </a:r>
          </a:p>
          <a:p>
            <a:r>
              <a:rPr lang="pt-BR" sz="1100" b="1" dirty="0"/>
              <a:t>Montando sua máquina virtual para engenharia reversa em Windows</a:t>
            </a:r>
          </a:p>
          <a:p>
            <a:pPr lvl="1"/>
            <a:r>
              <a:rPr lang="pt-BR" sz="1100" b="1" dirty="0" err="1"/>
              <a:t>https</a:t>
            </a:r>
            <a:r>
              <a:rPr lang="pt-BR" sz="1100" b="1" dirty="0"/>
              <a:t>://</a:t>
            </a:r>
            <a:r>
              <a:rPr lang="pt-BR" sz="1100" b="1" dirty="0" err="1"/>
              <a:t>www.mentebinaria.com.br</a:t>
            </a:r>
            <a:r>
              <a:rPr lang="pt-BR" sz="1100" b="1" dirty="0"/>
              <a:t>/artigos/montando-sua-m%C3%A1quina-virtual-para-engenharia-reversa-em-windows-r19</a:t>
            </a:r>
          </a:p>
          <a:p>
            <a:r>
              <a:rPr lang="pt-BR" sz="1100" b="1" dirty="0"/>
              <a:t>Montando sua máquina virtual para engenharia reversa em Linux</a:t>
            </a:r>
          </a:p>
          <a:p>
            <a:pPr lvl="1"/>
            <a:r>
              <a:rPr lang="pt-BR" sz="1100" b="1" dirty="0" err="1"/>
              <a:t>https</a:t>
            </a:r>
            <a:r>
              <a:rPr lang="pt-BR" sz="1100" b="1" dirty="0"/>
              <a:t>://</a:t>
            </a:r>
            <a:r>
              <a:rPr lang="pt-BR" sz="1100" b="1" dirty="0" err="1"/>
              <a:t>www.mentebinaria.com.br</a:t>
            </a:r>
            <a:r>
              <a:rPr lang="pt-BR" sz="1100" b="1" dirty="0"/>
              <a:t>/artigos/montando-sua-m%C3%A1quina-virtual-para-engenharia-reversa-em-linux-r26</a:t>
            </a:r>
          </a:p>
          <a:p>
            <a:r>
              <a:rPr lang="pt-BR" sz="1100" b="1" dirty="0" err="1"/>
              <a:t>Cuckoo</a:t>
            </a:r>
            <a:r>
              <a:rPr lang="pt-BR" sz="1100" b="1" dirty="0"/>
              <a:t> </a:t>
            </a:r>
            <a:r>
              <a:rPr lang="pt-BR" sz="1100" b="1" dirty="0" err="1"/>
              <a:t>Sandbox</a:t>
            </a:r>
            <a:r>
              <a:rPr lang="pt-BR" sz="1100" b="1" dirty="0"/>
              <a:t> Overview </a:t>
            </a:r>
            <a:r>
              <a:rPr lang="pt-BR" sz="1100" b="1" dirty="0" err="1"/>
              <a:t>and</a:t>
            </a:r>
            <a:r>
              <a:rPr lang="pt-BR" sz="1100" b="1" dirty="0"/>
              <a:t> Demo</a:t>
            </a:r>
          </a:p>
          <a:p>
            <a:pPr lvl="1"/>
            <a:r>
              <a:rPr lang="pt-BR" sz="1100" b="1" dirty="0" err="1"/>
              <a:t>https</a:t>
            </a:r>
            <a:r>
              <a:rPr lang="pt-BR" sz="1100" b="1" dirty="0"/>
              <a:t>://</a:t>
            </a:r>
            <a:r>
              <a:rPr lang="pt-BR" sz="1100" b="1" dirty="0" err="1"/>
              <a:t>www.youtube.com</a:t>
            </a:r>
            <a:r>
              <a:rPr lang="pt-BR" sz="1100" b="1" dirty="0"/>
              <a:t>/</a:t>
            </a:r>
            <a:r>
              <a:rPr lang="pt-BR" sz="1100" b="1" dirty="0" err="1"/>
              <a:t>watch?v</a:t>
            </a:r>
            <a:r>
              <a:rPr lang="pt-BR" sz="1100" b="1" dirty="0"/>
              <a:t>=V4z2tLRCuIY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21974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Módulo</a:t>
            </a:r>
            <a:r>
              <a:rPr lang="en" b="1" dirty="0"/>
              <a:t> 3 - Agenda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5508927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sz="2000" b="1" i="1" dirty="0"/>
              <a:t>AULA 3</a:t>
            </a:r>
          </a:p>
          <a:p>
            <a:pPr lvl="1">
              <a:spcBef>
                <a:spcPts val="600"/>
              </a:spcBef>
              <a:buFont typeface="Muli" pitchFamily="2" charset="77"/>
              <a:buChar char="◇"/>
            </a:pPr>
            <a:r>
              <a:rPr lang="pt-BR" sz="1800" b="1" i="1" dirty="0"/>
              <a:t>Softwares para análise;</a:t>
            </a:r>
          </a:p>
          <a:p>
            <a:pPr lvl="1">
              <a:spcBef>
                <a:spcPts val="600"/>
              </a:spcBef>
              <a:buFont typeface="Muli" pitchFamily="2" charset="77"/>
              <a:buChar char="◇"/>
            </a:pPr>
            <a:r>
              <a:rPr lang="pt-BR" sz="1800" b="1" i="1" dirty="0" err="1"/>
              <a:t>Sandbox</a:t>
            </a:r>
            <a:r>
              <a:rPr lang="pt-BR" sz="1800" b="1" i="1" dirty="0"/>
              <a:t>;</a:t>
            </a:r>
            <a:endParaRPr lang="pt-BR" sz="1800" b="1" dirty="0"/>
          </a:p>
          <a:p>
            <a:pPr lvl="3">
              <a:spcBef>
                <a:spcPts val="600"/>
              </a:spcBef>
              <a:buChar char="◇"/>
            </a:pPr>
            <a:endParaRPr lang="pt-BR" sz="18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3" y="264152"/>
            <a:ext cx="6552154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Ferramentas para </a:t>
            </a:r>
            <a:r>
              <a:rPr lang="en" sz="3600" b="1" dirty="0" err="1"/>
              <a:t>Análise</a:t>
            </a:r>
            <a:endParaRPr sz="36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F388FF-BF01-8A4D-9B72-E7B4C4EF6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383" y="1113198"/>
            <a:ext cx="4679200" cy="311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52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NMAP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2000" b="1" dirty="0"/>
              <a:t>Software para </a:t>
            </a:r>
            <a:r>
              <a:rPr lang="en-US" sz="2000" b="1" dirty="0" err="1"/>
              <a:t>realização</a:t>
            </a:r>
            <a:r>
              <a:rPr lang="en-US" sz="2000" b="1" dirty="0"/>
              <a:t> de port scan;</a:t>
            </a:r>
          </a:p>
          <a:p>
            <a:pPr algn="just"/>
            <a:r>
              <a:rPr lang="en-US" sz="2000" b="1" dirty="0"/>
              <a:t>https://</a:t>
            </a:r>
            <a:r>
              <a:rPr lang="en-US" sz="2000" b="1" dirty="0" err="1"/>
              <a:t>nmap.org</a:t>
            </a:r>
            <a:r>
              <a:rPr lang="en-US" sz="2000" b="1" dirty="0"/>
              <a:t>/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3209827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Wireshark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2000" b="1" dirty="0" err="1"/>
              <a:t>Analisador</a:t>
            </a:r>
            <a:r>
              <a:rPr lang="en-US" sz="2000" b="1" dirty="0"/>
              <a:t> de </a:t>
            </a:r>
            <a:r>
              <a:rPr lang="en-US" sz="2000" b="1" dirty="0" err="1"/>
              <a:t>tráfego</a:t>
            </a:r>
            <a:r>
              <a:rPr lang="en-US" sz="2000" b="1" dirty="0"/>
              <a:t> de </a:t>
            </a:r>
            <a:r>
              <a:rPr lang="en-US" sz="2000" b="1" dirty="0" err="1"/>
              <a:t>rede</a:t>
            </a:r>
            <a:r>
              <a:rPr lang="en-US" sz="2000" b="1" dirty="0"/>
              <a:t>;</a:t>
            </a:r>
          </a:p>
          <a:p>
            <a:pPr algn="just"/>
            <a:r>
              <a:rPr lang="en-US" sz="2000" b="1" dirty="0"/>
              <a:t>https://</a:t>
            </a:r>
            <a:r>
              <a:rPr lang="en-US" sz="2000" b="1" dirty="0" err="1"/>
              <a:t>www.wireshark.org</a:t>
            </a:r>
            <a:r>
              <a:rPr lang="en-US" sz="2000" b="1" dirty="0"/>
              <a:t>/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1006252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Process Explorer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2000" b="1" dirty="0"/>
              <a:t>Monitor de </a:t>
            </a:r>
            <a:r>
              <a:rPr lang="en-US" sz="2000" b="1" dirty="0" err="1"/>
              <a:t>processos</a:t>
            </a:r>
            <a:r>
              <a:rPr lang="en-US" sz="2000" b="1" dirty="0"/>
              <a:t> do Windows;</a:t>
            </a:r>
          </a:p>
          <a:p>
            <a:pPr algn="just"/>
            <a:r>
              <a:rPr lang="en-US" sz="2000" b="1" dirty="0"/>
              <a:t>https://</a:t>
            </a:r>
            <a:r>
              <a:rPr lang="en-US" sz="2000" b="1" dirty="0" err="1"/>
              <a:t>docs.microsoft.com</a:t>
            </a:r>
            <a:r>
              <a:rPr lang="en-US" sz="2000" b="1" dirty="0"/>
              <a:t>/</a:t>
            </a:r>
            <a:r>
              <a:rPr lang="en-US" sz="2000" b="1" dirty="0" err="1"/>
              <a:t>en</a:t>
            </a:r>
            <a:r>
              <a:rPr lang="en-US" sz="2000" b="1" dirty="0"/>
              <a:t>-us/</a:t>
            </a:r>
            <a:r>
              <a:rPr lang="en-US" sz="2000" b="1" dirty="0" err="1"/>
              <a:t>sysinternals</a:t>
            </a:r>
            <a:r>
              <a:rPr lang="en-US" sz="2000" b="1" dirty="0"/>
              <a:t>/downloads/process-explorer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1566389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TCP View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2000" b="1" dirty="0"/>
              <a:t>Monitor de </a:t>
            </a:r>
            <a:r>
              <a:rPr lang="en-US" sz="2000" b="1" dirty="0" err="1"/>
              <a:t>conexões</a:t>
            </a:r>
            <a:r>
              <a:rPr lang="en-US" sz="2000" b="1" dirty="0"/>
              <a:t> do Windows;</a:t>
            </a:r>
          </a:p>
          <a:p>
            <a:pPr algn="just"/>
            <a:r>
              <a:rPr lang="en-US" sz="2000" b="1" dirty="0"/>
              <a:t>https://</a:t>
            </a:r>
            <a:r>
              <a:rPr lang="en-US" sz="2000" b="1" dirty="0" err="1"/>
              <a:t>docs.microsoft.com</a:t>
            </a:r>
            <a:r>
              <a:rPr lang="en-US" sz="2000" b="1" dirty="0"/>
              <a:t>/</a:t>
            </a:r>
            <a:r>
              <a:rPr lang="en-US" sz="2000" b="1" dirty="0" err="1"/>
              <a:t>en</a:t>
            </a:r>
            <a:r>
              <a:rPr lang="en-US" sz="2000" b="1" dirty="0"/>
              <a:t>-us/</a:t>
            </a:r>
            <a:r>
              <a:rPr lang="en-US" sz="2000" b="1" dirty="0" err="1"/>
              <a:t>sysinternals</a:t>
            </a:r>
            <a:r>
              <a:rPr lang="en-US" sz="2000" b="1" dirty="0"/>
              <a:t>/downloads/</a:t>
            </a:r>
            <a:r>
              <a:rPr lang="en-US" sz="2000" b="1" dirty="0" err="1"/>
              <a:t>tcpview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1888618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WXHexEditor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2000" b="1" dirty="0"/>
              <a:t>Editor de </a:t>
            </a:r>
            <a:r>
              <a:rPr lang="en-US" sz="2000" b="1" dirty="0" err="1"/>
              <a:t>hexadecimais</a:t>
            </a:r>
            <a:r>
              <a:rPr lang="en-US" sz="2000" b="1" dirty="0"/>
              <a:t>;</a:t>
            </a:r>
          </a:p>
          <a:p>
            <a:pPr algn="just"/>
            <a:r>
              <a:rPr lang="en-US" sz="2000" b="1" dirty="0"/>
              <a:t>https://</a:t>
            </a:r>
            <a:r>
              <a:rPr lang="en-US" sz="2000" b="1" dirty="0" err="1"/>
              <a:t>www.wxhexeditor.org</a:t>
            </a:r>
            <a:r>
              <a:rPr lang="en-US" sz="2000" b="1" dirty="0"/>
              <a:t>/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2087509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title"/>
          </p:nvPr>
        </p:nvSpPr>
        <p:spPr>
          <a:xfrm>
            <a:off x="2426382" y="264152"/>
            <a:ext cx="564646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/>
              <a:t>FileGrab</a:t>
            </a:r>
            <a:endParaRPr b="1" dirty="0"/>
          </a:p>
        </p:txBody>
      </p:sp>
      <p:sp>
        <p:nvSpPr>
          <p:cNvPr id="362" name="Shape 362"/>
          <p:cNvSpPr txBox="1">
            <a:spLocks noGrp="1"/>
          </p:cNvSpPr>
          <p:nvPr>
            <p:ph type="body" idx="1"/>
          </p:nvPr>
        </p:nvSpPr>
        <p:spPr>
          <a:xfrm>
            <a:off x="1764231" y="909451"/>
            <a:ext cx="6308615" cy="3820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2000" b="1" dirty="0" err="1"/>
              <a:t>Monitoramento</a:t>
            </a:r>
            <a:r>
              <a:rPr lang="en-US" sz="2000" b="1" dirty="0"/>
              <a:t> do filesystem do Windows;</a:t>
            </a:r>
          </a:p>
          <a:p>
            <a:pPr algn="just"/>
            <a:r>
              <a:rPr lang="en-US" sz="2000" b="1" dirty="0"/>
              <a:t>https://</a:t>
            </a:r>
            <a:r>
              <a:rPr lang="en-US" sz="2000" b="1" dirty="0" err="1"/>
              <a:t>sourceforge.net</a:t>
            </a:r>
            <a:r>
              <a:rPr lang="en-US" sz="2000" b="1" dirty="0"/>
              <a:t>/projects/</a:t>
            </a:r>
            <a:r>
              <a:rPr lang="en-US" sz="2000" b="1" dirty="0" err="1"/>
              <a:t>filegrab</a:t>
            </a:r>
            <a:r>
              <a:rPr lang="en-US" sz="2000" b="1" dirty="0"/>
              <a:t>/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652909326"/>
      </p:ext>
    </p:extLst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3089</TotalTime>
  <Words>381</Words>
  <Application>Microsoft Macintosh PowerPoint</Application>
  <PresentationFormat>On-screen Show (16:9)</PresentationFormat>
  <Paragraphs>59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Muli</vt:lpstr>
      <vt:lpstr>Arial</vt:lpstr>
      <vt:lpstr>Helvetica Neue</vt:lpstr>
      <vt:lpstr>Nixie One</vt:lpstr>
      <vt:lpstr>Imogen template</vt:lpstr>
      <vt:lpstr>Introdução à Engenharia Reversa Prof. Diego K. Maeoka</vt:lpstr>
      <vt:lpstr>Módulo 3 - Agenda</vt:lpstr>
      <vt:lpstr>Ferramentas para Análise</vt:lpstr>
      <vt:lpstr>NMAP</vt:lpstr>
      <vt:lpstr>Wireshark</vt:lpstr>
      <vt:lpstr>Process Explorer</vt:lpstr>
      <vt:lpstr>TCP View</vt:lpstr>
      <vt:lpstr>WXHexEditor</vt:lpstr>
      <vt:lpstr>FileGrab</vt:lpstr>
      <vt:lpstr>DiE</vt:lpstr>
      <vt:lpstr>FTK Imager</vt:lpstr>
      <vt:lpstr>API Monitor</vt:lpstr>
      <vt:lpstr>RegShot</vt:lpstr>
      <vt:lpstr>Sandbox</vt:lpstr>
      <vt:lpstr>Sandbox</vt:lpstr>
      <vt:lpstr>virustotal.com</vt:lpstr>
      <vt:lpstr>Cuckoo Sandbox</vt:lpstr>
      <vt:lpstr>Obrigado!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Prof.</dc:title>
  <dc:creator>oCanabrava</dc:creator>
  <cp:lastModifiedBy>DIEGO KIYOSHI MAEOKA</cp:lastModifiedBy>
  <cp:revision>79</cp:revision>
  <dcterms:modified xsi:type="dcterms:W3CDTF">2018-12-05T02:03:09Z</dcterms:modified>
</cp:coreProperties>
</file>